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76" r:id="rId3"/>
    <p:sldId id="258" r:id="rId4"/>
    <p:sldId id="259" r:id="rId5"/>
    <p:sldId id="297" r:id="rId6"/>
    <p:sldId id="274" r:id="rId7"/>
    <p:sldId id="272" r:id="rId8"/>
    <p:sldId id="260" r:id="rId9"/>
    <p:sldId id="262" r:id="rId10"/>
    <p:sldId id="263" r:id="rId11"/>
    <p:sldId id="275" r:id="rId12"/>
    <p:sldId id="267" r:id="rId13"/>
    <p:sldId id="268" r:id="rId14"/>
    <p:sldId id="281" r:id="rId15"/>
    <p:sldId id="271" r:id="rId16"/>
    <p:sldId id="278" r:id="rId17"/>
    <p:sldId id="279" r:id="rId18"/>
    <p:sldId id="280" r:id="rId19"/>
    <p:sldId id="29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9" autoAdjust="0"/>
    <p:restoredTop sz="94660"/>
  </p:normalViewPr>
  <p:slideViewPr>
    <p:cSldViewPr>
      <p:cViewPr>
        <p:scale>
          <a:sx n="66" d="100"/>
          <a:sy n="66" d="100"/>
        </p:scale>
        <p:origin x="-1416" y="-1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03D5D-1388-4F87-94A8-B0C6B063CFD5}" type="datetimeFigureOut">
              <a:rPr lang="en-US" smtClean="0"/>
              <a:t>12/26/2018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CE63-680B-472E-8CC6-5DC29EB5ED4F}" type="slidenum">
              <a:rPr lang="en-US" smtClean="0"/>
              <a:t>‹#›</a:t>
            </a:fld>
            <a:endParaRPr lang="en-US"/>
          </a:p>
        </p:txBody>
      </p:sp>
    </p:spTree>
    <p:extLst>
      <p:ext uri="{BB962C8B-B14F-4D97-AF65-F5344CB8AC3E}">
        <p14:creationId xmlns:p14="http://schemas.microsoft.com/office/powerpoint/2010/main" val="3245839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3B8C2DB-1E19-45A0-B758-1BB76DFC3496}" type="datetimeFigureOut">
              <a:rPr lang="en-GB" smtClean="0"/>
              <a:t>26/12/2018</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EC52C8-0B64-41CB-8DB5-A767C26F8D15}"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8C2DB-1E19-45A0-B758-1BB76DFC3496}" type="datetimeFigureOut">
              <a:rPr lang="en-GB" smtClean="0"/>
              <a:t>26/12/2018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52C8-0B64-41CB-8DB5-A767C26F8D1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6EC52C8-0B64-41CB-8DB5-A767C26F8D15}"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8C2DB-1E19-45A0-B758-1BB76DFC3496}" type="datetimeFigureOut">
              <a:rPr lang="en-GB" smtClean="0"/>
              <a:t>26/12/2018</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B8C2DB-1E19-45A0-B758-1BB76DFC3496}" type="datetimeFigureOut">
              <a:rPr lang="en-GB" smtClean="0"/>
              <a:t>26/12/2018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86EC52C8-0B64-41CB-8DB5-A767C26F8D15}"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B3B8C2DB-1E19-45A0-B758-1BB76DFC3496}" type="datetimeFigureOut">
              <a:rPr lang="en-GB" smtClean="0"/>
              <a:t>26/12/2018</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EC52C8-0B64-41CB-8DB5-A767C26F8D15}"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3B8C2DB-1E19-45A0-B758-1BB76DFC3496}" type="datetimeFigureOut">
              <a:rPr lang="en-GB" smtClean="0"/>
              <a:t>26/12/2018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52C8-0B64-41CB-8DB5-A767C26F8D15}"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3B8C2DB-1E19-45A0-B758-1BB76DFC3496}" type="datetimeFigureOut">
              <a:rPr lang="en-GB" smtClean="0"/>
              <a:t>26/12/2018</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6EC52C8-0B64-41CB-8DB5-A767C26F8D15}"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B8C2DB-1E19-45A0-B758-1BB76DFC3496}" type="datetimeFigureOut">
              <a:rPr lang="en-GB" smtClean="0"/>
              <a:t>26/12/2018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86EC52C8-0B64-41CB-8DB5-A767C26F8D1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3B8C2DB-1E19-45A0-B758-1BB76DFC3496}" type="datetimeFigureOut">
              <a:rPr lang="en-GB" smtClean="0"/>
              <a:t>26/12/2018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6EC52C8-0B64-41CB-8DB5-A767C26F8D1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6EC52C8-0B64-41CB-8DB5-A767C26F8D15}"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3B8C2DB-1E19-45A0-B758-1BB76DFC3496}" type="datetimeFigureOut">
              <a:rPr lang="en-GB" smtClean="0"/>
              <a:t>26/12/2018</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6EC52C8-0B64-41CB-8DB5-A767C26F8D15}"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3B8C2DB-1E19-45A0-B758-1BB76DFC3496}" type="datetimeFigureOut">
              <a:rPr lang="en-GB" smtClean="0"/>
              <a:t>26/12/2018</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B8C2DB-1E19-45A0-B758-1BB76DFC3496}" type="datetimeFigureOut">
              <a:rPr lang="en-GB" smtClean="0"/>
              <a:t>26/12/2018</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6EC52C8-0B64-41CB-8DB5-A767C26F8D15}"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755576" y="2743200"/>
            <a:ext cx="8064896" cy="3494112"/>
          </a:xfrm>
        </p:spPr>
        <p:txBody>
          <a:bodyPr>
            <a:normAutofit/>
          </a:bodyPr>
          <a:lstStyle/>
          <a:p>
            <a:r>
              <a:rPr lang="en-GB" sz="4800" dirty="0" smtClean="0">
                <a:solidFill>
                  <a:schemeClr val="tx1"/>
                </a:solidFill>
                <a:latin typeface="Berlin Sans FB Demi" pitchFamily="34" charset="0"/>
              </a:rPr>
              <a:t>Radiopharmaceutical chemistry </a:t>
            </a:r>
            <a:endParaRPr lang="en-GB" sz="4800" dirty="0">
              <a:solidFill>
                <a:schemeClr val="tx1"/>
              </a:solidFill>
              <a:latin typeface="Berlin Sans FB Demi" pitchFamily="34" charset="0"/>
            </a:endParaRPr>
          </a:p>
        </p:txBody>
      </p:sp>
      <p:sp>
        <p:nvSpPr>
          <p:cNvPr id="6" name="Title 5"/>
          <p:cNvSpPr>
            <a:spLocks noGrp="1"/>
          </p:cNvSpPr>
          <p:nvPr>
            <p:ph type="title"/>
          </p:nvPr>
        </p:nvSpPr>
        <p:spPr/>
        <p:txBody>
          <a:bodyPr>
            <a:normAutofit/>
          </a:bodyPr>
          <a:lstStyle/>
          <a:p>
            <a:r>
              <a:rPr lang="en-GB" sz="3600" dirty="0" smtClean="0">
                <a:latin typeface="+mn-lt"/>
              </a:rPr>
              <a:t>Nuclear Medicine</a:t>
            </a:r>
            <a:endParaRPr lang="en-GB" sz="3600" dirty="0">
              <a:latin typeface="+mn-lt"/>
            </a:endParaRPr>
          </a:p>
        </p:txBody>
      </p:sp>
    </p:spTree>
    <p:extLst>
      <p:ext uri="{BB962C8B-B14F-4D97-AF65-F5344CB8AC3E}">
        <p14:creationId xmlns:p14="http://schemas.microsoft.com/office/powerpoint/2010/main" val="3158948073"/>
      </p:ext>
    </p:extLst>
  </p:cSld>
  <p:clrMapOvr>
    <a:masterClrMapping/>
  </p:clrMapOvr>
  <mc:AlternateContent xmlns:mc="http://schemas.openxmlformats.org/markup-compatibility/2006" xmlns:p14="http://schemas.microsoft.com/office/powerpoint/2010/main">
    <mc:Choice Requires="p14">
      <p:transition spd="slow" p14:dur="2000" advTm="6081"/>
    </mc:Choice>
    <mc:Fallback xmlns="">
      <p:transition spd="slow" advTm="608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performed it ?</a:t>
            </a:r>
            <a:endParaRPr lang="en-GB" dirty="0"/>
          </a:p>
        </p:txBody>
      </p:sp>
      <p:sp>
        <p:nvSpPr>
          <p:cNvPr id="3" name="Content Placeholder 2"/>
          <p:cNvSpPr>
            <a:spLocks noGrp="1"/>
          </p:cNvSpPr>
          <p:nvPr>
            <p:ph sz="quarter" idx="1"/>
          </p:nvPr>
        </p:nvSpPr>
        <p:spPr/>
        <p:txBody>
          <a:bodyPr/>
          <a:lstStyle/>
          <a:p>
            <a:r>
              <a:rPr lang="en-GB" dirty="0" smtClean="0">
                <a:effectLst/>
              </a:rPr>
              <a:t>You’ll need to lie still during the scan</a:t>
            </a:r>
            <a:endParaRPr lang="en-GB" dirty="0"/>
          </a:p>
          <a:p>
            <a:r>
              <a:rPr lang="en-GB" dirty="0" smtClean="0">
                <a:effectLst/>
              </a:rPr>
              <a:t>You may be asked to hold your breath for short periods. </a:t>
            </a:r>
          </a:p>
          <a:p>
            <a:r>
              <a:rPr lang="en-GB" dirty="0" smtClean="0">
                <a:effectLst/>
              </a:rPr>
              <a:t>You’ll hear buzzing and clicking noises during the test.</a:t>
            </a:r>
          </a:p>
          <a:p>
            <a:pPr marL="0" indent="0">
              <a:buNone/>
            </a:pPr>
            <a:r>
              <a:rPr lang="en-GB" dirty="0" smtClean="0">
                <a:effectLst/>
              </a:rPr>
              <a:t>When all the necessary images have been recorded, you will slide out of the machine. The test is then complete.</a:t>
            </a:r>
          </a:p>
          <a:p>
            <a:pPr marL="0" indent="0">
              <a:buNone/>
            </a:pPr>
            <a:endParaRPr lang="en-GB" dirty="0"/>
          </a:p>
        </p:txBody>
      </p:sp>
    </p:spTree>
    <p:extLst>
      <p:ext uri="{BB962C8B-B14F-4D97-AF65-F5344CB8AC3E}">
        <p14:creationId xmlns:p14="http://schemas.microsoft.com/office/powerpoint/2010/main" val="1967126083"/>
      </p:ext>
    </p:extLst>
  </p:cSld>
  <p:clrMapOvr>
    <a:masterClrMapping/>
  </p:clrMapOvr>
  <mc:AlternateContent xmlns:mc="http://schemas.openxmlformats.org/markup-compatibility/2006" xmlns:p14="http://schemas.microsoft.com/office/powerpoint/2010/main">
    <mc:Choice Requires="p14">
      <p:transition spd="slow" p14:dur="2000" advTm="16427"/>
    </mc:Choice>
    <mc:Fallback xmlns="">
      <p:transition spd="slow" advTm="16427"/>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 of PET scan </a:t>
            </a:r>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81" r="181"/>
          <a:stretch>
            <a:fillRect/>
          </a:stretch>
        </p:blipFill>
        <p:spPr/>
      </p:pic>
      <p:sp>
        <p:nvSpPr>
          <p:cNvPr id="4" name="Text Placeholder 3"/>
          <p:cNvSpPr>
            <a:spLocks noGrp="1"/>
          </p:cNvSpPr>
          <p:nvPr>
            <p:ph type="body" sz="half" idx="2"/>
          </p:nvPr>
        </p:nvSpPr>
        <p:spPr/>
        <p:txBody>
          <a:bodyPr>
            <a:normAutofit/>
          </a:bodyPr>
          <a:lstStyle/>
          <a:p>
            <a:r>
              <a:rPr lang="en-GB" sz="2400" dirty="0" smtClean="0">
                <a:solidFill>
                  <a:schemeClr val="tx1"/>
                </a:solidFill>
              </a:rPr>
              <a:t>A picture clarify the process of  diagnosis of pathological conditions or any other abnormalities and complications ,</a:t>
            </a:r>
            <a:endParaRPr lang="en-GB" sz="2400" dirty="0">
              <a:solidFill>
                <a:schemeClr val="tx1"/>
              </a:solidFill>
            </a:endParaRPr>
          </a:p>
        </p:txBody>
      </p:sp>
    </p:spTree>
    <p:extLst>
      <p:ext uri="{BB962C8B-B14F-4D97-AF65-F5344CB8AC3E}">
        <p14:creationId xmlns:p14="http://schemas.microsoft.com/office/powerpoint/2010/main" val="2796727872"/>
      </p:ext>
    </p:extLst>
  </p:cSld>
  <p:clrMapOvr>
    <a:masterClrMapping/>
  </p:clrMapOvr>
  <mc:AlternateContent xmlns:mc="http://schemas.openxmlformats.org/markup-compatibility/2006" xmlns:p14="http://schemas.microsoft.com/office/powerpoint/2010/main">
    <mc:Choice Requires="p14">
      <p:transition spd="slow" p14:dur="2000" advTm="8706"/>
    </mc:Choice>
    <mc:Fallback xmlns="">
      <p:transition spd="slow" advTm="870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a:t>
            </a:r>
            <a:endParaRPr lang="en-GB"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GB" sz="2800" dirty="0" smtClean="0"/>
              <a:t>medicine </a:t>
            </a:r>
            <a:r>
              <a:rPr lang="en-GB" sz="2800" dirty="0"/>
              <a:t>examinations provide unique information—including details on both function and </a:t>
            </a:r>
            <a:r>
              <a:rPr lang="en-GB" sz="2800" dirty="0" smtClean="0"/>
              <a:t>anatomic structure of </a:t>
            </a:r>
            <a:r>
              <a:rPr lang="en-GB" sz="2800" dirty="0"/>
              <a:t>the body </a:t>
            </a:r>
            <a:r>
              <a:rPr lang="en-GB" sz="2800" dirty="0" smtClean="0"/>
              <a:t>.</a:t>
            </a:r>
          </a:p>
          <a:p>
            <a:pPr>
              <a:buFont typeface="Wingdings" pitchFamily="2" charset="2"/>
              <a:buChar char="Ø"/>
            </a:pPr>
            <a:r>
              <a:rPr lang="en-GB" sz="2800" dirty="0" smtClean="0"/>
              <a:t>nuclear </a:t>
            </a:r>
            <a:r>
              <a:rPr lang="en-GB" sz="2800" dirty="0"/>
              <a:t>medicine scans yield the most useful information needed to make a diagnosis or to determine appropriate </a:t>
            </a:r>
            <a:r>
              <a:rPr lang="en-GB" sz="2800" dirty="0" smtClean="0"/>
              <a:t>treatment .                                                                                                 </a:t>
            </a:r>
          </a:p>
          <a:p>
            <a:pPr>
              <a:buFont typeface="Wingdings" pitchFamily="2" charset="2"/>
              <a:buChar char="Ø"/>
            </a:pPr>
            <a:r>
              <a:rPr lang="en-GB" sz="2800" dirty="0" smtClean="0"/>
              <a:t>Nuclear </a:t>
            </a:r>
            <a:r>
              <a:rPr lang="en-GB" sz="2800" dirty="0"/>
              <a:t>medicine is less expensive and may yield more </a:t>
            </a:r>
            <a:r>
              <a:rPr lang="en-GB" sz="2800" dirty="0" smtClean="0"/>
              <a:t>information </a:t>
            </a:r>
            <a:r>
              <a:rPr lang="en-GB" sz="2800" dirty="0"/>
              <a:t>than </a:t>
            </a:r>
            <a:r>
              <a:rPr lang="en-GB" sz="2800" dirty="0" smtClean="0"/>
              <a:t>surgery by </a:t>
            </a:r>
            <a:r>
              <a:rPr lang="en-GB" sz="2800" dirty="0"/>
              <a:t>identifying changes in the body at the cellular level .                                                        </a:t>
            </a:r>
          </a:p>
          <a:p>
            <a:pPr>
              <a:buFont typeface="Wingdings" pitchFamily="2" charset="2"/>
              <a:buChar char="Ø"/>
            </a:pPr>
            <a:endParaRPr lang="en-GB" sz="2800" dirty="0" smtClean="0"/>
          </a:p>
        </p:txBody>
      </p:sp>
    </p:spTree>
    <p:extLst>
      <p:ext uri="{BB962C8B-B14F-4D97-AF65-F5344CB8AC3E}">
        <p14:creationId xmlns:p14="http://schemas.microsoft.com/office/powerpoint/2010/main" val="3211943529"/>
      </p:ext>
    </p:extLst>
  </p:cSld>
  <p:clrMapOvr>
    <a:masterClrMapping/>
  </p:clrMapOvr>
  <mc:AlternateContent xmlns:mc="http://schemas.openxmlformats.org/markup-compatibility/2006" xmlns:p14="http://schemas.microsoft.com/office/powerpoint/2010/main">
    <mc:Choice Requires="p14">
      <p:transition spd="slow" p14:dur="2000" advTm="21400"/>
    </mc:Choice>
    <mc:Fallback xmlns="">
      <p:transition spd="slow" advTm="214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Risks </a:t>
            </a:r>
            <a:endParaRPr lang="en-GB" dirty="0"/>
          </a:p>
        </p:txBody>
      </p:sp>
      <p:sp>
        <p:nvSpPr>
          <p:cNvPr id="3" name="Content Placeholder 2"/>
          <p:cNvSpPr>
            <a:spLocks noGrp="1"/>
          </p:cNvSpPr>
          <p:nvPr>
            <p:ph sz="quarter" idx="1"/>
          </p:nvPr>
        </p:nvSpPr>
        <p:spPr/>
        <p:txBody>
          <a:bodyPr>
            <a:normAutofit/>
          </a:bodyPr>
          <a:lstStyle/>
          <a:p>
            <a:pPr marL="0" indent="0">
              <a:buNone/>
            </a:pPr>
            <a:r>
              <a:rPr lang="en-GB" dirty="0" smtClean="0"/>
              <a:t>A </a:t>
            </a:r>
            <a:r>
              <a:rPr lang="en-GB" dirty="0"/>
              <a:t>radioactive drug (tracer) will be put into </a:t>
            </a:r>
            <a:r>
              <a:rPr lang="en-GB" dirty="0" smtClean="0"/>
              <a:t>body</a:t>
            </a:r>
            <a:r>
              <a:rPr lang="en-GB" dirty="0"/>
              <a:t>. The amount of radiation </a:t>
            </a:r>
            <a:r>
              <a:rPr lang="en-GB" dirty="0" smtClean="0"/>
              <a:t> was exposed, </a:t>
            </a:r>
            <a:r>
              <a:rPr lang="en-GB" dirty="0"/>
              <a:t>and the risk of negative effects </a:t>
            </a:r>
            <a:endParaRPr lang="en-GB" dirty="0" smtClean="0"/>
          </a:p>
          <a:p>
            <a:pPr marL="514350" indent="-514350">
              <a:buFont typeface="+mj-lt"/>
              <a:buAutoNum type="arabicPeriod"/>
            </a:pPr>
            <a:r>
              <a:rPr lang="en-GB" dirty="0" smtClean="0"/>
              <a:t> Cause </a:t>
            </a:r>
            <a:r>
              <a:rPr lang="en-GB" dirty="0"/>
              <a:t>a major allergic </a:t>
            </a:r>
            <a:r>
              <a:rPr lang="en-GB" dirty="0" smtClean="0"/>
              <a:t>reaction. </a:t>
            </a:r>
          </a:p>
          <a:p>
            <a:pPr marL="514350" indent="-514350">
              <a:buFont typeface="+mj-lt"/>
              <a:buAutoNum type="arabicPeriod"/>
            </a:pPr>
            <a:r>
              <a:rPr lang="en-GB" dirty="0" smtClean="0"/>
              <a:t>Expose unborn </a:t>
            </a:r>
            <a:r>
              <a:rPr lang="en-GB" dirty="0"/>
              <a:t>baby to radiation if </a:t>
            </a:r>
            <a:r>
              <a:rPr lang="en-GB" dirty="0" smtClean="0"/>
              <a:t>pregnant</a:t>
            </a:r>
            <a:endParaRPr lang="en-GB" dirty="0"/>
          </a:p>
          <a:p>
            <a:pPr marL="514350" indent="-514350">
              <a:buFont typeface="+mj-lt"/>
              <a:buAutoNum type="arabicPeriod"/>
            </a:pPr>
            <a:r>
              <a:rPr lang="en-GB" dirty="0"/>
              <a:t>Expose your child to radiation if </a:t>
            </a:r>
            <a:r>
              <a:rPr lang="en-GB" dirty="0" smtClean="0"/>
              <a:t> breast-feeding </a:t>
            </a:r>
            <a:endParaRPr lang="en-GB" dirty="0"/>
          </a:p>
          <a:p>
            <a:endParaRPr lang="en-GB" dirty="0"/>
          </a:p>
        </p:txBody>
      </p:sp>
    </p:spTree>
    <p:extLst>
      <p:ext uri="{BB962C8B-B14F-4D97-AF65-F5344CB8AC3E}">
        <p14:creationId xmlns:p14="http://schemas.microsoft.com/office/powerpoint/2010/main" val="2168789161"/>
      </p:ext>
    </p:extLst>
  </p:cSld>
  <p:clrMapOvr>
    <a:masterClrMapping/>
  </p:clrMapOvr>
  <mc:AlternateContent xmlns:mc="http://schemas.openxmlformats.org/markup-compatibility/2006" xmlns:p14="http://schemas.microsoft.com/office/powerpoint/2010/main">
    <mc:Choice Requires="p14">
      <p:transition spd="slow" p14:dur="2000" advTm="20760"/>
    </mc:Choice>
    <mc:Fallback xmlns="">
      <p:transition spd="slow" advTm="2076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Fluorine isotope                                    (most common use isotope )</a:t>
            </a:r>
            <a:endParaRPr lang="en-GB" dirty="0"/>
          </a:p>
        </p:txBody>
      </p:sp>
      <p:sp>
        <p:nvSpPr>
          <p:cNvPr id="4" name="Text Placeholder 3"/>
          <p:cNvSpPr>
            <a:spLocks noGrp="1"/>
          </p:cNvSpPr>
          <p:nvPr>
            <p:ph type="body" sz="half" idx="2"/>
          </p:nvPr>
        </p:nvSpPr>
        <p:spPr/>
        <p:txBody>
          <a:bodyPr/>
          <a:lstStyle/>
          <a:p>
            <a:pPr>
              <a:spcBef>
                <a:spcPts val="0"/>
              </a:spcBef>
              <a:spcAft>
                <a:spcPts val="0"/>
              </a:spcAft>
              <a:buFont typeface="+mj-lt"/>
              <a:buAutoNum type="arabicPeriod"/>
            </a:pPr>
            <a:r>
              <a:rPr lang="en-GB" sz="2000" dirty="0" smtClean="0">
                <a:solidFill>
                  <a:srgbClr val="000000"/>
                </a:solidFill>
              </a:rPr>
              <a:t>Isotope:- each </a:t>
            </a:r>
            <a:r>
              <a:rPr lang="en-GB" sz="2000" dirty="0">
                <a:solidFill>
                  <a:srgbClr val="000000"/>
                </a:solidFill>
              </a:rPr>
              <a:t>of two or more forms of the same element that contain equal numbers of protons but different numbers of neutrons in their nuclei, and hence differ in relative atomic mass but not in chemical </a:t>
            </a:r>
            <a:r>
              <a:rPr lang="en-GB" sz="2000" dirty="0" smtClean="0">
                <a:solidFill>
                  <a:srgbClr val="000000"/>
                </a:solidFill>
              </a:rPr>
              <a:t>properties</a:t>
            </a:r>
            <a:endParaRPr lang="en-GB" sz="2000" dirty="0">
              <a:solidFill>
                <a:srgbClr val="000000"/>
              </a:solidFill>
            </a:endParaRPr>
          </a:p>
          <a:p>
            <a:endParaRPr lang="en-GB" dirty="0"/>
          </a:p>
        </p:txBody>
      </p:sp>
      <p:pic>
        <p:nvPicPr>
          <p:cNvPr id="5" name="Picture Placeholder 4"/>
          <p:cNvPicPr preferRelativeResize="0">
            <a:picLocks noGrp="1"/>
          </p:cNvPicPr>
          <p:nvPr>
            <p:ph type="pic" idx="1"/>
          </p:nvPr>
        </p:nvPicPr>
        <p:blipFill>
          <a:blip r:embed="rId2">
            <a:extLst>
              <a:ext uri="{28A0092B-C50C-407E-A947-70E740481C1C}">
                <a14:useLocalDpi xmlns:a14="http://schemas.microsoft.com/office/drawing/2010/main" val="0"/>
              </a:ext>
            </a:extLst>
          </a:blip>
          <a:stretch>
            <a:fillRect/>
          </a:stretch>
        </p:blipFill>
        <p:spPr>
          <a:xfrm>
            <a:off x="3131840" y="908720"/>
            <a:ext cx="5724128" cy="3960440"/>
          </a:xfrm>
          <a:ln cmpd="sng">
            <a:solidFill>
              <a:schemeClr val="tx1"/>
            </a:solidFill>
            <a:round/>
          </a:ln>
          <a:scene3d>
            <a:camera prst="orthographicFront"/>
            <a:lightRig rig="threePt" dir="t"/>
          </a:scene3d>
          <a:sp3d>
            <a:bevelB/>
          </a:sp3d>
        </p:spPr>
      </p:pic>
    </p:spTree>
    <p:extLst>
      <p:ext uri="{BB962C8B-B14F-4D97-AF65-F5344CB8AC3E}">
        <p14:creationId xmlns:p14="http://schemas.microsoft.com/office/powerpoint/2010/main" val="820456767"/>
      </p:ext>
    </p:extLst>
  </p:cSld>
  <p:clrMapOvr>
    <a:masterClrMapping/>
  </p:clrMapOvr>
  <mc:AlternateContent xmlns:mc="http://schemas.openxmlformats.org/markup-compatibility/2006" xmlns:p14="http://schemas.microsoft.com/office/powerpoint/2010/main">
    <mc:Choice Requires="p14">
      <p:transition spd="slow" p14:dur="2000" advTm="22895"/>
    </mc:Choice>
    <mc:Fallback xmlns="">
      <p:transition spd="slow" advTm="2289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Common isotops used in PET scan </a:t>
            </a:r>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038419088"/>
              </p:ext>
            </p:extLst>
          </p:nvPr>
        </p:nvGraphicFramePr>
        <p:xfrm>
          <a:off x="395536" y="1600200"/>
          <a:ext cx="8291264" cy="2468880"/>
        </p:xfrm>
        <a:graphic>
          <a:graphicData uri="http://schemas.openxmlformats.org/drawingml/2006/table">
            <a:tbl>
              <a:tblPr firstRow="1" bandRow="1">
                <a:tableStyleId>{F5AB1C69-6EDB-4FF4-983F-18BD219EF322}</a:tableStyleId>
              </a:tblPr>
              <a:tblGrid>
                <a:gridCol w="2072816"/>
                <a:gridCol w="2072816"/>
                <a:gridCol w="2072816"/>
                <a:gridCol w="2072816"/>
              </a:tblGrid>
              <a:tr h="457200">
                <a:tc>
                  <a:txBody>
                    <a:bodyPr/>
                    <a:lstStyle/>
                    <a:p>
                      <a:r>
                        <a:rPr lang="en-GB" dirty="0" smtClean="0"/>
                        <a:t>Isotope</a:t>
                      </a:r>
                      <a:endParaRPr lang="en-GB" dirty="0"/>
                    </a:p>
                  </a:txBody>
                  <a:tcPr/>
                </a:tc>
                <a:tc>
                  <a:txBody>
                    <a:bodyPr/>
                    <a:lstStyle/>
                    <a:p>
                      <a:r>
                        <a:rPr lang="en-GB" dirty="0" smtClean="0"/>
                        <a:t>Half-life</a:t>
                      </a:r>
                      <a:endParaRPr lang="en-GB" dirty="0"/>
                    </a:p>
                  </a:txBody>
                  <a:tcPr/>
                </a:tc>
                <a:tc>
                  <a:txBody>
                    <a:bodyPr/>
                    <a:lstStyle/>
                    <a:p>
                      <a:r>
                        <a:rPr lang="en-GB" dirty="0" smtClean="0"/>
                        <a:t>Maximum energy (</a:t>
                      </a:r>
                      <a:r>
                        <a:rPr lang="en-GB" dirty="0" err="1" smtClean="0"/>
                        <a:t>Mev</a:t>
                      </a:r>
                      <a:r>
                        <a:rPr lang="en-GB" dirty="0" smtClean="0"/>
                        <a:t>)</a:t>
                      </a:r>
                      <a:endParaRPr lang="en-GB" dirty="0"/>
                    </a:p>
                  </a:txBody>
                  <a:tcPr/>
                </a:tc>
                <a:tc>
                  <a:txBody>
                    <a:bodyPr/>
                    <a:lstStyle/>
                    <a:p>
                      <a:r>
                        <a:rPr lang="en-GB" dirty="0" smtClean="0"/>
                        <a:t>Range in water (mm)</a:t>
                      </a:r>
                      <a:endParaRPr lang="en-GB" dirty="0"/>
                    </a:p>
                  </a:txBody>
                  <a:tcPr/>
                </a:tc>
              </a:tr>
              <a:tr h="457200">
                <a:tc>
                  <a:txBody>
                    <a:bodyPr/>
                    <a:lstStyle/>
                    <a:p>
                      <a:r>
                        <a:rPr lang="en-GB" baseline="30000" dirty="0" smtClean="0">
                          <a:effectLst/>
                        </a:rPr>
                        <a:t>18</a:t>
                      </a:r>
                      <a:r>
                        <a:rPr lang="en-GB" dirty="0" smtClean="0">
                          <a:effectLst/>
                        </a:rPr>
                        <a:t>F</a:t>
                      </a:r>
                      <a:endParaRPr lang="en-GB" dirty="0"/>
                    </a:p>
                  </a:txBody>
                  <a:tcPr/>
                </a:tc>
                <a:tc>
                  <a:txBody>
                    <a:bodyPr/>
                    <a:lstStyle/>
                    <a:p>
                      <a:r>
                        <a:rPr lang="en-GB" dirty="0" smtClean="0"/>
                        <a:t>109.7 min</a:t>
                      </a:r>
                      <a:endParaRPr lang="en-GB" dirty="0"/>
                    </a:p>
                  </a:txBody>
                  <a:tcPr/>
                </a:tc>
                <a:tc>
                  <a:txBody>
                    <a:bodyPr/>
                    <a:lstStyle/>
                    <a:p>
                      <a:r>
                        <a:rPr lang="en-GB" dirty="0" smtClean="0"/>
                        <a:t>0.635</a:t>
                      </a:r>
                      <a:endParaRPr lang="en-GB" dirty="0"/>
                    </a:p>
                  </a:txBody>
                  <a:tcPr/>
                </a:tc>
                <a:tc>
                  <a:txBody>
                    <a:bodyPr/>
                    <a:lstStyle/>
                    <a:p>
                      <a:r>
                        <a:rPr lang="en-GB" dirty="0" smtClean="0"/>
                        <a:t>2.39</a:t>
                      </a:r>
                      <a:endParaRPr lang="en-GB" dirty="0"/>
                    </a:p>
                  </a:txBody>
                  <a:tcPr/>
                </a:tc>
              </a:tr>
              <a:tr h="457200">
                <a:tc>
                  <a:txBody>
                    <a:bodyPr/>
                    <a:lstStyle/>
                    <a:p>
                      <a:r>
                        <a:rPr lang="en-GB" baseline="30000" dirty="0" smtClean="0">
                          <a:effectLst/>
                        </a:rPr>
                        <a:t>11</a:t>
                      </a:r>
                      <a:r>
                        <a:rPr lang="en-GB" dirty="0" smtClean="0">
                          <a:effectLst/>
                        </a:rPr>
                        <a:t>C</a:t>
                      </a:r>
                      <a:endParaRPr lang="en-GB" dirty="0"/>
                    </a:p>
                  </a:txBody>
                  <a:tcPr/>
                </a:tc>
                <a:tc>
                  <a:txBody>
                    <a:bodyPr/>
                    <a:lstStyle/>
                    <a:p>
                      <a:r>
                        <a:rPr lang="en-GB" dirty="0" smtClean="0"/>
                        <a:t>20.4 min</a:t>
                      </a:r>
                      <a:endParaRPr lang="en-GB" dirty="0"/>
                    </a:p>
                  </a:txBody>
                  <a:tcPr/>
                </a:tc>
                <a:tc>
                  <a:txBody>
                    <a:bodyPr/>
                    <a:lstStyle/>
                    <a:p>
                      <a:r>
                        <a:rPr lang="en-GB" dirty="0" smtClean="0"/>
                        <a:t>0.96</a:t>
                      </a:r>
                      <a:endParaRPr lang="en-GB" dirty="0"/>
                    </a:p>
                  </a:txBody>
                  <a:tcPr/>
                </a:tc>
                <a:tc>
                  <a:txBody>
                    <a:bodyPr/>
                    <a:lstStyle/>
                    <a:p>
                      <a:r>
                        <a:rPr lang="en-GB" dirty="0" smtClean="0"/>
                        <a:t>4.11</a:t>
                      </a:r>
                      <a:endParaRPr lang="en-GB" dirty="0"/>
                    </a:p>
                  </a:txBody>
                  <a:tcPr/>
                </a:tc>
              </a:tr>
              <a:tr h="457200">
                <a:tc>
                  <a:txBody>
                    <a:bodyPr/>
                    <a:lstStyle/>
                    <a:p>
                      <a:r>
                        <a:rPr lang="en-GB" baseline="30000" dirty="0" smtClean="0">
                          <a:effectLst/>
                        </a:rPr>
                        <a:t>13</a:t>
                      </a:r>
                      <a:r>
                        <a:rPr lang="en-GB" dirty="0" smtClean="0">
                          <a:effectLst/>
                        </a:rPr>
                        <a:t>N</a:t>
                      </a:r>
                      <a:endParaRPr lang="en-GB" dirty="0"/>
                    </a:p>
                  </a:txBody>
                  <a:tcPr/>
                </a:tc>
                <a:tc>
                  <a:txBody>
                    <a:bodyPr/>
                    <a:lstStyle/>
                    <a:p>
                      <a:r>
                        <a:rPr lang="en-GB" dirty="0" smtClean="0"/>
                        <a:t>9.96 min</a:t>
                      </a:r>
                      <a:endParaRPr lang="en-GB" dirty="0"/>
                    </a:p>
                  </a:txBody>
                  <a:tcPr/>
                </a:tc>
                <a:tc>
                  <a:txBody>
                    <a:bodyPr/>
                    <a:lstStyle/>
                    <a:p>
                      <a:r>
                        <a:rPr lang="en-GB" dirty="0" smtClean="0"/>
                        <a:t>1.19</a:t>
                      </a:r>
                      <a:endParaRPr lang="en-GB" dirty="0"/>
                    </a:p>
                  </a:txBody>
                  <a:tcPr/>
                </a:tc>
                <a:tc>
                  <a:txBody>
                    <a:bodyPr/>
                    <a:lstStyle/>
                    <a:p>
                      <a:r>
                        <a:rPr lang="en-GB" dirty="0" smtClean="0"/>
                        <a:t>5.39</a:t>
                      </a:r>
                      <a:endParaRPr lang="en-GB" dirty="0"/>
                    </a:p>
                  </a:txBody>
                  <a:tcPr/>
                </a:tc>
              </a:tr>
              <a:tr h="457200">
                <a:tc>
                  <a:txBody>
                    <a:bodyPr/>
                    <a:lstStyle/>
                    <a:p>
                      <a:r>
                        <a:rPr lang="en-GB" baseline="30000" dirty="0" smtClean="0">
                          <a:effectLst/>
                        </a:rPr>
                        <a:t>15</a:t>
                      </a:r>
                      <a:r>
                        <a:rPr lang="en-GB" dirty="0" smtClean="0">
                          <a:effectLst/>
                        </a:rPr>
                        <a:t>O</a:t>
                      </a:r>
                      <a:endParaRPr lang="en-GB" dirty="0"/>
                    </a:p>
                  </a:txBody>
                  <a:tcPr/>
                </a:tc>
                <a:tc>
                  <a:txBody>
                    <a:bodyPr/>
                    <a:lstStyle/>
                    <a:p>
                      <a:r>
                        <a:rPr lang="en-GB" dirty="0" smtClean="0"/>
                        <a:t>2.07 min </a:t>
                      </a:r>
                      <a:endParaRPr lang="en-GB" dirty="0"/>
                    </a:p>
                  </a:txBody>
                  <a:tcPr/>
                </a:tc>
                <a:tc>
                  <a:txBody>
                    <a:bodyPr/>
                    <a:lstStyle/>
                    <a:p>
                      <a:r>
                        <a:rPr lang="en-GB" dirty="0" smtClean="0"/>
                        <a:t>1.72 </a:t>
                      </a:r>
                      <a:endParaRPr lang="en-GB" dirty="0"/>
                    </a:p>
                  </a:txBody>
                  <a:tcPr/>
                </a:tc>
                <a:tc>
                  <a:txBody>
                    <a:bodyPr/>
                    <a:lstStyle/>
                    <a:p>
                      <a:r>
                        <a:rPr lang="en-GB" dirty="0" smtClean="0"/>
                        <a:t>8.2</a:t>
                      </a:r>
                      <a:endParaRPr lang="en-GB" dirty="0"/>
                    </a:p>
                  </a:txBody>
                  <a:tcPr/>
                </a:tc>
              </a:tr>
            </a:tbl>
          </a:graphicData>
        </a:graphic>
      </p:graphicFrame>
    </p:spTree>
    <p:extLst>
      <p:ext uri="{BB962C8B-B14F-4D97-AF65-F5344CB8AC3E}">
        <p14:creationId xmlns:p14="http://schemas.microsoft.com/office/powerpoint/2010/main" val="3516817878"/>
      </p:ext>
    </p:extLst>
  </p:cSld>
  <p:clrMapOvr>
    <a:masterClrMapping/>
  </p:clrMapOvr>
  <mc:AlternateContent xmlns:mc="http://schemas.openxmlformats.org/markup-compatibility/2006" xmlns:p14="http://schemas.microsoft.com/office/powerpoint/2010/main">
    <mc:Choice Requires="p14">
      <p:transition spd="slow" p14:dur="2000" advTm="15986"/>
    </mc:Choice>
    <mc:Fallback xmlns="">
      <p:transition spd="slow" advTm="1598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PET </a:t>
            </a:r>
            <a:endParaRPr lang="en-GB" dirty="0"/>
          </a:p>
        </p:txBody>
      </p:sp>
      <p:sp>
        <p:nvSpPr>
          <p:cNvPr id="3" name="Text Placeholder 2"/>
          <p:cNvSpPr>
            <a:spLocks noGrp="1"/>
          </p:cNvSpPr>
          <p:nvPr>
            <p:ph type="body" sz="half" idx="3"/>
          </p:nvPr>
        </p:nvSpPr>
        <p:spPr/>
        <p:txBody>
          <a:bodyPr/>
          <a:lstStyle/>
          <a:p>
            <a:r>
              <a:rPr lang="en-GB" dirty="0" smtClean="0"/>
              <a:t>CT scan</a:t>
            </a:r>
            <a:endParaRPr lang="en-GB" dirty="0"/>
          </a:p>
        </p:txBody>
      </p:sp>
      <p:sp>
        <p:nvSpPr>
          <p:cNvPr id="4" name="Content Placeholder 3"/>
          <p:cNvSpPr>
            <a:spLocks noGrp="1"/>
          </p:cNvSpPr>
          <p:nvPr>
            <p:ph sz="quarter" idx="2"/>
          </p:nvPr>
        </p:nvSpPr>
        <p:spPr/>
        <p:txBody>
          <a:bodyPr>
            <a:normAutofit/>
          </a:bodyPr>
          <a:lstStyle/>
          <a:p>
            <a:pPr marL="514350" indent="-514350">
              <a:buFont typeface="+mj-lt"/>
              <a:buAutoNum type="arabicParenR"/>
            </a:pPr>
            <a:r>
              <a:rPr lang="en-GB" sz="2400" dirty="0" smtClean="0"/>
              <a:t>Higher cost than CT </a:t>
            </a:r>
          </a:p>
          <a:p>
            <a:pPr marL="514350" indent="-514350">
              <a:buFont typeface="+mj-lt"/>
              <a:buAutoNum type="arabicParenR"/>
            </a:pPr>
            <a:r>
              <a:rPr lang="en-GB" sz="2400" dirty="0" smtClean="0"/>
              <a:t>Take 2-4 hours to complete scan</a:t>
            </a:r>
          </a:p>
          <a:p>
            <a:pPr marL="514350" indent="-514350">
              <a:buFont typeface="+mj-lt"/>
              <a:buAutoNum type="arabicParenR"/>
            </a:pPr>
            <a:r>
              <a:rPr lang="en-GB" sz="2400" dirty="0" smtClean="0"/>
              <a:t>Radiation exposure from moderate to high</a:t>
            </a:r>
          </a:p>
          <a:p>
            <a:pPr marL="514350" indent="-514350">
              <a:buFont typeface="+mj-lt"/>
              <a:buAutoNum type="arabicParenR"/>
            </a:pPr>
            <a:r>
              <a:rPr lang="en-GB" sz="2400" dirty="0" smtClean="0"/>
              <a:t>Use radioactive tracer</a:t>
            </a:r>
          </a:p>
          <a:p>
            <a:pPr marL="514350" indent="-514350">
              <a:buFont typeface="+mj-lt"/>
              <a:buAutoNum type="arabicParenR"/>
            </a:pPr>
            <a:r>
              <a:rPr lang="en-GB" sz="2400" dirty="0" smtClean="0"/>
              <a:t>Can image biological process of the body</a:t>
            </a:r>
          </a:p>
          <a:p>
            <a:pPr marL="514350" indent="-514350">
              <a:buFont typeface="+mj-lt"/>
              <a:buAutoNum type="arabicParenR"/>
            </a:pPr>
            <a:endParaRPr lang="en-GB" dirty="0"/>
          </a:p>
        </p:txBody>
      </p:sp>
      <p:sp>
        <p:nvSpPr>
          <p:cNvPr id="5" name="Content Placeholder 4"/>
          <p:cNvSpPr>
            <a:spLocks noGrp="1"/>
          </p:cNvSpPr>
          <p:nvPr>
            <p:ph sz="quarter" idx="4"/>
          </p:nvPr>
        </p:nvSpPr>
        <p:spPr/>
        <p:txBody>
          <a:bodyPr>
            <a:normAutofit fontScale="77500" lnSpcReduction="20000"/>
          </a:bodyPr>
          <a:lstStyle/>
          <a:p>
            <a:pPr marL="514350" indent="-514350">
              <a:buFont typeface="+mj-lt"/>
              <a:buAutoNum type="arabicParenR"/>
            </a:pPr>
            <a:r>
              <a:rPr lang="en-GB" sz="2800" dirty="0" smtClean="0"/>
              <a:t>Cost less than PET and MRI </a:t>
            </a:r>
          </a:p>
          <a:p>
            <a:pPr marL="514350" indent="-514350">
              <a:buFont typeface="+mj-lt"/>
              <a:buAutoNum type="arabicParenR"/>
            </a:pPr>
            <a:r>
              <a:rPr lang="en-GB" sz="2800" dirty="0" smtClean="0"/>
              <a:t>Completed within 5 min ,so its less sensitive to patient</a:t>
            </a:r>
          </a:p>
          <a:p>
            <a:pPr marL="514350" indent="-514350">
              <a:buFont typeface="+mj-lt"/>
              <a:buAutoNum type="arabicParenR"/>
            </a:pPr>
            <a:r>
              <a:rPr lang="en-GB" sz="2800" dirty="0"/>
              <a:t>The effective radiation dose from CT ranges from 2 to 10 </a:t>
            </a:r>
            <a:r>
              <a:rPr lang="en-GB" sz="2800" dirty="0" smtClean="0"/>
              <a:t>(</a:t>
            </a:r>
            <a:r>
              <a:rPr lang="en-GB" sz="2800" dirty="0" err="1" smtClean="0"/>
              <a:t>mSv</a:t>
            </a:r>
            <a:r>
              <a:rPr lang="en-GB" sz="2800" dirty="0" smtClean="0"/>
              <a:t>)</a:t>
            </a:r>
          </a:p>
          <a:p>
            <a:pPr marL="514350" indent="-514350">
              <a:buFont typeface="+mj-lt"/>
              <a:buAutoNum type="arabicParenR"/>
            </a:pPr>
            <a:r>
              <a:rPr lang="en-GB" sz="2800" dirty="0" smtClean="0"/>
              <a:t>Use x-ray for imaging</a:t>
            </a:r>
          </a:p>
          <a:p>
            <a:pPr marL="514350" indent="-514350">
              <a:buFont typeface="+mj-lt"/>
              <a:buAutoNum type="arabicParenR"/>
            </a:pPr>
            <a:r>
              <a:rPr lang="en-GB" dirty="0"/>
              <a:t>CT can outline bone inside the body very accurately</a:t>
            </a:r>
            <a:endParaRPr lang="en-GB" dirty="0" smtClean="0"/>
          </a:p>
          <a:p>
            <a:pPr marL="0" indent="0">
              <a:buNone/>
            </a:pPr>
            <a:endParaRPr lang="en-GB" dirty="0"/>
          </a:p>
        </p:txBody>
      </p:sp>
      <p:sp>
        <p:nvSpPr>
          <p:cNvPr id="6" name="Title 5"/>
          <p:cNvSpPr>
            <a:spLocks noGrp="1"/>
          </p:cNvSpPr>
          <p:nvPr>
            <p:ph type="title"/>
          </p:nvPr>
        </p:nvSpPr>
        <p:spPr/>
        <p:txBody>
          <a:bodyPr/>
          <a:lstStyle/>
          <a:p>
            <a:r>
              <a:rPr lang="en-GB" dirty="0" smtClean="0"/>
              <a:t>Difference between PET and CT scan </a:t>
            </a:r>
            <a:endParaRPr lang="en-GB" dirty="0"/>
          </a:p>
        </p:txBody>
      </p:sp>
    </p:spTree>
    <p:extLst>
      <p:ext uri="{BB962C8B-B14F-4D97-AF65-F5344CB8AC3E}">
        <p14:creationId xmlns:p14="http://schemas.microsoft.com/office/powerpoint/2010/main" val="3982730444"/>
      </p:ext>
    </p:extLst>
  </p:cSld>
  <p:clrMapOvr>
    <a:masterClrMapping/>
  </p:clrMapOvr>
  <mc:AlternateContent xmlns:mc="http://schemas.openxmlformats.org/markup-compatibility/2006" xmlns:p14="http://schemas.microsoft.com/office/powerpoint/2010/main">
    <mc:Choice Requires="p14">
      <p:transition spd="slow" p14:dur="2000" advTm="37254"/>
    </mc:Choice>
    <mc:Fallback xmlns="">
      <p:transition spd="slow" advTm="37254"/>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GB" dirty="0" smtClean="0"/>
              <a:t>CT scan </a:t>
            </a:r>
            <a:endParaRPr lang="en-GB" dirty="0"/>
          </a:p>
        </p:txBody>
      </p:sp>
      <p:sp>
        <p:nvSpPr>
          <p:cNvPr id="8" name="Text Placeholder 7"/>
          <p:cNvSpPr>
            <a:spLocks noGrp="1"/>
          </p:cNvSpPr>
          <p:nvPr>
            <p:ph type="body" sz="half" idx="3"/>
          </p:nvPr>
        </p:nvSpPr>
        <p:spPr/>
        <p:txBody>
          <a:bodyPr/>
          <a:lstStyle/>
          <a:p>
            <a:r>
              <a:rPr lang="en-GB" dirty="0" smtClean="0"/>
              <a:t>PET scan </a:t>
            </a:r>
            <a:endParaRPr lang="en-GB" dirty="0"/>
          </a:p>
        </p:txBody>
      </p:sp>
      <p:pic>
        <p:nvPicPr>
          <p:cNvPr id="10" name="Content Placeholder 9"/>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301625" y="3033448"/>
            <a:ext cx="4041775" cy="2694516"/>
          </a:xfrm>
        </p:spPr>
      </p:pic>
      <p:pic>
        <p:nvPicPr>
          <p:cNvPr id="11" name="Content Placeholder 10"/>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800600" y="3036094"/>
            <a:ext cx="4038600" cy="2692400"/>
          </a:xfrm>
        </p:spPr>
      </p:pic>
      <p:sp>
        <p:nvSpPr>
          <p:cNvPr id="5" name="Title 4"/>
          <p:cNvSpPr>
            <a:spLocks noGrp="1"/>
          </p:cNvSpPr>
          <p:nvPr>
            <p:ph type="title"/>
          </p:nvPr>
        </p:nvSpPr>
        <p:spPr/>
        <p:txBody>
          <a:bodyPr/>
          <a:lstStyle/>
          <a:p>
            <a:r>
              <a:rPr lang="en-GB" dirty="0" smtClean="0"/>
              <a:t>Difference </a:t>
            </a:r>
            <a:endParaRPr lang="en-GB" dirty="0"/>
          </a:p>
        </p:txBody>
      </p:sp>
    </p:spTree>
    <p:extLst>
      <p:ext uri="{BB962C8B-B14F-4D97-AF65-F5344CB8AC3E}">
        <p14:creationId xmlns:p14="http://schemas.microsoft.com/office/powerpoint/2010/main" val="3696987171"/>
      </p:ext>
    </p:extLst>
  </p:cSld>
  <p:clrMapOvr>
    <a:masterClrMapping/>
  </p:clrMapOvr>
  <mc:AlternateContent xmlns:mc="http://schemas.openxmlformats.org/markup-compatibility/2006" xmlns:p14="http://schemas.microsoft.com/office/powerpoint/2010/main">
    <mc:Choice Requires="p14">
      <p:transition spd="slow" p14:dur="2000" advTm="6751"/>
    </mc:Choice>
    <mc:Fallback xmlns="">
      <p:transition spd="slow" advTm="6751"/>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PET\CT scan image </a:t>
            </a:r>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5160" r="5160"/>
          <a:stretch>
            <a:fillRect/>
          </a:stretch>
        </p:blipFill>
        <p:spPr/>
      </p:pic>
      <p:sp>
        <p:nvSpPr>
          <p:cNvPr id="4" name="Text Placeholder 3"/>
          <p:cNvSpPr>
            <a:spLocks noGrp="1"/>
          </p:cNvSpPr>
          <p:nvPr>
            <p:ph type="body" sz="half" idx="2"/>
          </p:nvPr>
        </p:nvSpPr>
        <p:spPr/>
        <p:txBody>
          <a:bodyPr>
            <a:normAutofit/>
          </a:bodyPr>
          <a:lstStyle/>
          <a:p>
            <a:r>
              <a:rPr lang="en-GB" sz="2400" dirty="0" smtClean="0"/>
              <a:t>Image taken by PET  to the left side ,the middle one taken by CT scan ,while the last one is both PET\CT scan combined image </a:t>
            </a:r>
            <a:endParaRPr lang="en-GB" sz="2400" dirty="0"/>
          </a:p>
        </p:txBody>
      </p:sp>
    </p:spTree>
    <p:extLst>
      <p:ext uri="{BB962C8B-B14F-4D97-AF65-F5344CB8AC3E}">
        <p14:creationId xmlns:p14="http://schemas.microsoft.com/office/powerpoint/2010/main" val="3941485934"/>
      </p:ext>
    </p:extLst>
  </p:cSld>
  <p:clrMapOvr>
    <a:masterClrMapping/>
  </p:clrMapOvr>
  <mc:AlternateContent xmlns:mc="http://schemas.openxmlformats.org/markup-compatibility/2006" xmlns:p14="http://schemas.microsoft.com/office/powerpoint/2010/main">
    <mc:Choice Requires="p14">
      <p:transition spd="slow" p14:dur="2000" advTm="21078"/>
    </mc:Choice>
    <mc:Fallback xmlns="">
      <p:transition spd="slow" advTm="2107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003300"/>
                </a:solidFill>
              </a:rPr>
              <a:t>Images of human lungs obtained from a </a:t>
            </a:r>
            <a:r>
              <a:rPr lang="en-US" sz="2800" dirty="0">
                <a:solidFill>
                  <a:srgbClr val="003300"/>
                </a:solidFill>
                <a:cs typeface="Arial" charset="0"/>
              </a:rPr>
              <a:t>γ-ray scan</a:t>
            </a:r>
            <a:endParaRPr lang="en-US" sz="2800" dirty="0"/>
          </a:p>
        </p:txBody>
      </p:sp>
      <p:pic>
        <p:nvPicPr>
          <p:cNvPr id="4" name="Content Placeholder 3" descr="p_102b"/>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331640" y="1844824"/>
            <a:ext cx="7200800"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826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Positron Emission Tomography </a:t>
            </a:r>
            <a:endParaRPr lang="en-GB" dirty="0"/>
          </a:p>
        </p:txBody>
      </p:sp>
      <p:sp>
        <p:nvSpPr>
          <p:cNvPr id="3" name="Content Placeholder 2"/>
          <p:cNvSpPr>
            <a:spLocks noGrp="1"/>
          </p:cNvSpPr>
          <p:nvPr>
            <p:ph sz="quarter" idx="1"/>
          </p:nvPr>
        </p:nvSpPr>
        <p:spPr/>
        <p:txBody>
          <a:bodyPr/>
          <a:lstStyle/>
          <a:p>
            <a:pPr>
              <a:buFont typeface="Wingdings" pitchFamily="2" charset="2"/>
              <a:buChar char="q"/>
            </a:pPr>
            <a:r>
              <a:rPr lang="en-GB" dirty="0" smtClean="0"/>
              <a:t>What is PET ?</a:t>
            </a:r>
          </a:p>
          <a:p>
            <a:pPr>
              <a:buFont typeface="Wingdings" pitchFamily="2" charset="2"/>
              <a:buChar char="q"/>
            </a:pPr>
            <a:r>
              <a:rPr lang="en-GB" dirty="0" smtClean="0"/>
              <a:t>By which principle it work ?</a:t>
            </a:r>
          </a:p>
          <a:p>
            <a:pPr>
              <a:buFont typeface="Wingdings" pitchFamily="2" charset="2"/>
              <a:buChar char="q"/>
            </a:pPr>
            <a:r>
              <a:rPr lang="en-GB" dirty="0" smtClean="0"/>
              <a:t>How can be performed ?</a:t>
            </a:r>
          </a:p>
          <a:p>
            <a:pPr>
              <a:buFont typeface="Wingdings" pitchFamily="2" charset="2"/>
              <a:buChar char="q"/>
            </a:pPr>
            <a:r>
              <a:rPr lang="en-GB" dirty="0" smtClean="0"/>
              <a:t>Benefits and risks ?</a:t>
            </a:r>
          </a:p>
          <a:p>
            <a:pPr>
              <a:buFont typeface="Wingdings" pitchFamily="2" charset="2"/>
              <a:buChar char="q"/>
            </a:pPr>
            <a:r>
              <a:rPr lang="en-GB" dirty="0" smtClean="0"/>
              <a:t>Common isotopes used?</a:t>
            </a:r>
          </a:p>
          <a:p>
            <a:pPr>
              <a:buFont typeface="Wingdings" pitchFamily="2" charset="2"/>
              <a:buChar char="q"/>
            </a:pPr>
            <a:r>
              <a:rPr lang="en-GB" dirty="0" smtClean="0"/>
              <a:t>Main differences between PET and CT scan ?</a:t>
            </a:r>
          </a:p>
          <a:p>
            <a:pPr marL="0" indent="0">
              <a:buNone/>
            </a:pPr>
            <a:endParaRPr lang="en-GB" dirty="0" smtClean="0"/>
          </a:p>
          <a:p>
            <a:pPr>
              <a:buFont typeface="Wingdings" pitchFamily="2" charset="2"/>
              <a:buChar char="q"/>
            </a:pPr>
            <a:endParaRPr lang="en-GB" dirty="0" smtClean="0"/>
          </a:p>
          <a:p>
            <a:pPr>
              <a:buFont typeface="Wingdings" pitchFamily="2" charset="2"/>
              <a:buChar char="q"/>
            </a:pPr>
            <a:endParaRPr lang="en-GB" dirty="0"/>
          </a:p>
        </p:txBody>
      </p:sp>
    </p:spTree>
    <p:extLst>
      <p:ext uri="{BB962C8B-B14F-4D97-AF65-F5344CB8AC3E}">
        <p14:creationId xmlns:p14="http://schemas.microsoft.com/office/powerpoint/2010/main" val="3429273529"/>
      </p:ext>
    </p:extLst>
  </p:cSld>
  <p:clrMapOvr>
    <a:masterClrMapping/>
  </p:clrMapOvr>
  <mc:AlternateContent xmlns:mc="http://schemas.openxmlformats.org/markup-compatibility/2006" xmlns:p14="http://schemas.microsoft.com/office/powerpoint/2010/main">
    <mc:Choice Requires="p14">
      <p:transition spd="slow" p14:dur="2000" advTm="20237"/>
    </mc:Choice>
    <mc:Fallback xmlns="">
      <p:transition spd="slow" advTm="2023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400" dirty="0" smtClean="0"/>
              <a:t>PET scan is a functional imaging technique that is used to observe metabolic processes in the body.</a:t>
            </a:r>
            <a:endParaRPr lang="en-GB" sz="2400" dirty="0"/>
          </a:p>
        </p:txBody>
      </p:sp>
      <p:sp>
        <p:nvSpPr>
          <p:cNvPr id="3" name="Content Placeholder 2"/>
          <p:cNvSpPr>
            <a:spLocks noGrp="1"/>
          </p:cNvSpPr>
          <p:nvPr>
            <p:ph sz="quarter" idx="1"/>
          </p:nvPr>
        </p:nvSpPr>
        <p:spPr/>
        <p:txBody>
          <a:bodyPr/>
          <a:lstStyle/>
          <a:p>
            <a:pPr marL="0" indent="0">
              <a:buNone/>
            </a:pPr>
            <a:r>
              <a:rPr lang="en-GB" dirty="0" smtClean="0"/>
              <a:t>Positron emission tomography (PET):</a:t>
            </a:r>
          </a:p>
          <a:p>
            <a:pPr marL="0" indent="0">
              <a:buNone/>
            </a:pPr>
            <a:r>
              <a:rPr lang="en-GB" dirty="0" smtClean="0"/>
              <a:t> uses small amounts of radioactive materials called radiotracers(the biological active molecule chosen </a:t>
            </a:r>
            <a:r>
              <a:rPr lang="en-GB" dirty="0" err="1" smtClean="0"/>
              <a:t>Fludeoxyglucose</a:t>
            </a:r>
            <a:r>
              <a:rPr lang="en-GB" dirty="0" smtClean="0"/>
              <a:t>(FDG) an analogue of glucose)</a:t>
            </a:r>
          </a:p>
          <a:p>
            <a:pPr marL="0" indent="0">
              <a:buNone/>
            </a:pPr>
            <a:r>
              <a:rPr lang="en-GB" dirty="0" smtClean="0"/>
              <a:t> a special camera and a computer to help evaluate your organ and tissue functions.</a:t>
            </a:r>
          </a:p>
          <a:p>
            <a:pPr marL="0" indent="0">
              <a:buNone/>
            </a:pPr>
            <a:r>
              <a:rPr lang="en-GB" dirty="0" smtClean="0"/>
              <a:t> By identifying body changes at the cellular level ,recently use of PET to detect the cancer tumours, may also used in cardiology and neurology. </a:t>
            </a:r>
            <a:endParaRPr lang="en-GB" dirty="0"/>
          </a:p>
        </p:txBody>
      </p:sp>
    </p:spTree>
    <p:extLst>
      <p:ext uri="{BB962C8B-B14F-4D97-AF65-F5344CB8AC3E}">
        <p14:creationId xmlns:p14="http://schemas.microsoft.com/office/powerpoint/2010/main" val="2748742331"/>
      </p:ext>
    </p:extLst>
  </p:cSld>
  <p:clrMapOvr>
    <a:masterClrMapping/>
  </p:clrMapOvr>
  <mc:AlternateContent xmlns:mc="http://schemas.openxmlformats.org/markup-compatibility/2006" xmlns:p14="http://schemas.microsoft.com/office/powerpoint/2010/main">
    <mc:Choice Requires="p14">
      <p:transition spd="slow" p14:dur="2000" advTm="25851"/>
    </mc:Choice>
    <mc:Fallback xmlns="">
      <p:transition spd="slow" advTm="2585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PET principle</a:t>
            </a:r>
            <a:endParaRPr lang="en-GB" dirty="0"/>
          </a:p>
        </p:txBody>
      </p:sp>
      <p:sp>
        <p:nvSpPr>
          <p:cNvPr id="3" name="Content Placeholder 2"/>
          <p:cNvSpPr>
            <a:spLocks noGrp="1"/>
          </p:cNvSpPr>
          <p:nvPr>
            <p:ph sz="quarter" idx="1"/>
          </p:nvPr>
        </p:nvSpPr>
        <p:spPr/>
        <p:txBody>
          <a:bodyPr>
            <a:normAutofit/>
          </a:bodyPr>
          <a:lstStyle/>
          <a:p>
            <a:r>
              <a:rPr lang="en-GB" sz="2800" dirty="0" smtClean="0"/>
              <a:t>PET use x-ray in order to present a 3D picture </a:t>
            </a:r>
          </a:p>
          <a:p>
            <a:r>
              <a:rPr lang="en-GB" sz="2800" dirty="0" smtClean="0"/>
              <a:t>short line radioactive tracer isotope injected into the living subject usually in blood circulation ,the tracer is chemically incorporated into a biological active molecule</a:t>
            </a:r>
          </a:p>
          <a:p>
            <a:r>
              <a:rPr lang="en-GB" sz="2800" dirty="0" smtClean="0"/>
              <a:t>There is a waiting period while the active molecule become concentrated in tissues of inert</a:t>
            </a:r>
          </a:p>
          <a:p>
            <a:r>
              <a:rPr lang="en-GB" sz="2800" dirty="0"/>
              <a:t>Radioisotope undergo a PE decay it will emit a positron </a:t>
            </a:r>
          </a:p>
          <a:p>
            <a:endParaRPr lang="en-GB" sz="2800" dirty="0" smtClean="0"/>
          </a:p>
          <a:p>
            <a:pPr marL="0" indent="0">
              <a:buNone/>
            </a:pPr>
            <a:endParaRPr lang="en-GB" sz="2800" dirty="0"/>
          </a:p>
        </p:txBody>
      </p:sp>
    </p:spTree>
    <p:extLst>
      <p:ext uri="{BB962C8B-B14F-4D97-AF65-F5344CB8AC3E}">
        <p14:creationId xmlns:p14="http://schemas.microsoft.com/office/powerpoint/2010/main" val="2236746220"/>
      </p:ext>
    </p:extLst>
  </p:cSld>
  <p:clrMapOvr>
    <a:masterClrMapping/>
  </p:clrMapOvr>
  <mc:AlternateContent xmlns:mc="http://schemas.openxmlformats.org/markup-compatibility/2006" xmlns:p14="http://schemas.microsoft.com/office/powerpoint/2010/main">
    <mc:Choice Requires="p14">
      <p:transition spd="slow" p14:dur="2000" advTm="30798"/>
    </mc:Choice>
    <mc:Fallback xmlns="">
      <p:transition spd="slow" advTm="3079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Fludeoxyglucose</a:t>
            </a:r>
            <a:r>
              <a:rPr lang="en-GB" dirty="0"/>
              <a:t>(FDG) an analogue of glucose</a:t>
            </a:r>
            <a:endParaRPr lang="en-US" dirty="0"/>
          </a:p>
        </p:txBody>
      </p:sp>
      <p:sp>
        <p:nvSpPr>
          <p:cNvPr id="3" name="Content Placeholder 2"/>
          <p:cNvSpPr>
            <a:spLocks noGrp="1"/>
          </p:cNvSpPr>
          <p:nvPr>
            <p:ph sz="quarter" idx="1"/>
          </p:nvPr>
        </p:nvSpPr>
        <p:spPr/>
        <p:txBody>
          <a:bodyPr/>
          <a:lstStyle/>
          <a:p>
            <a:endParaRPr lang="en-US" dirty="0"/>
          </a:p>
        </p:txBody>
      </p:sp>
      <p:pic>
        <p:nvPicPr>
          <p:cNvPr id="2050" name="Picture 2" descr="C:\Users\DELL\Desktop\Fluorodeoxyglucose_18-F_skeletal.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8352928"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546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PET principle</a:t>
            </a:r>
            <a:endParaRPr lang="en-GB" dirty="0"/>
          </a:p>
        </p:txBody>
      </p:sp>
      <p:sp>
        <p:nvSpPr>
          <p:cNvPr id="3" name="Content Placeholder 2"/>
          <p:cNvSpPr>
            <a:spLocks noGrp="1"/>
          </p:cNvSpPr>
          <p:nvPr>
            <p:ph sz="quarter" idx="1"/>
          </p:nvPr>
        </p:nvSpPr>
        <p:spPr/>
        <p:txBody>
          <a:bodyPr/>
          <a:lstStyle/>
          <a:p>
            <a:r>
              <a:rPr lang="en-GB" dirty="0" smtClean="0"/>
              <a:t> Travelling few(</a:t>
            </a:r>
            <a:r>
              <a:rPr lang="en-GB" dirty="0" err="1" smtClean="0"/>
              <a:t>milli</a:t>
            </a:r>
            <a:r>
              <a:rPr lang="en-GB" dirty="0" smtClean="0"/>
              <a:t> meter)the positron encounter an electron </a:t>
            </a:r>
          </a:p>
          <a:p>
            <a:r>
              <a:rPr lang="en-GB" dirty="0" smtClean="0"/>
              <a:t>The encounter annihilates them both produce a pair of (gamma) photon moving in opposite directions</a:t>
            </a:r>
          </a:p>
          <a:p>
            <a:r>
              <a:rPr lang="en-GB" dirty="0" smtClean="0"/>
              <a:t>These are detected when they reach scintillators in the scanning device create a burst of light</a:t>
            </a:r>
          </a:p>
          <a:p>
            <a:r>
              <a:rPr lang="en-GB" dirty="0" smtClean="0"/>
              <a:t>The technicians can the create an image of the parts of brain for example which are overactive </a:t>
            </a:r>
            <a:endParaRPr lang="en-GB" dirty="0"/>
          </a:p>
        </p:txBody>
      </p:sp>
    </p:spTree>
    <p:extLst>
      <p:ext uri="{BB962C8B-B14F-4D97-AF65-F5344CB8AC3E}">
        <p14:creationId xmlns:p14="http://schemas.microsoft.com/office/powerpoint/2010/main" val="2236794848"/>
      </p:ext>
    </p:extLst>
  </p:cSld>
  <p:clrMapOvr>
    <a:masterClrMapping/>
  </p:clrMapOvr>
  <mc:AlternateContent xmlns:mc="http://schemas.openxmlformats.org/markup-compatibility/2006" xmlns:p14="http://schemas.microsoft.com/office/powerpoint/2010/main">
    <mc:Choice Requires="p14">
      <p:transition spd="slow" p14:dur="2000" advTm="30862"/>
    </mc:Choice>
    <mc:Fallback xmlns="">
      <p:transition spd="slow" advTm="3086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3419872" y="1052736"/>
            <a:ext cx="5040000" cy="4446566"/>
          </a:xfrm>
          <a:prstGeom prst="rect">
            <a:avLst/>
          </a:prstGeom>
          <a:noFill/>
          <a:ln>
            <a:noFill/>
          </a:ln>
        </p:spPr>
      </p:pic>
      <p:sp>
        <p:nvSpPr>
          <p:cNvPr id="4" name="Text Placeholder 3"/>
          <p:cNvSpPr>
            <a:spLocks noGrp="1"/>
          </p:cNvSpPr>
          <p:nvPr>
            <p:ph type="body" sz="half" idx="2"/>
          </p:nvPr>
        </p:nvSpPr>
        <p:spPr/>
        <p:txBody>
          <a:bodyPr>
            <a:normAutofit/>
          </a:bodyPr>
          <a:lstStyle/>
          <a:p>
            <a:r>
              <a:rPr lang="en-GB" sz="3200" dirty="0" smtClean="0"/>
              <a:t>Principle of work </a:t>
            </a:r>
            <a:endParaRPr lang="en-GB" sz="3200" dirty="0"/>
          </a:p>
        </p:txBody>
      </p:sp>
    </p:spTree>
    <p:extLst>
      <p:ext uri="{BB962C8B-B14F-4D97-AF65-F5344CB8AC3E}">
        <p14:creationId xmlns:p14="http://schemas.microsoft.com/office/powerpoint/2010/main" val="784933580"/>
      </p:ext>
    </p:extLst>
  </p:cSld>
  <p:clrMapOvr>
    <a:masterClrMapping/>
  </p:clrMapOvr>
  <mc:AlternateContent xmlns:mc="http://schemas.openxmlformats.org/markup-compatibility/2006" xmlns:p14="http://schemas.microsoft.com/office/powerpoint/2010/main">
    <mc:Choice Requires="p14">
      <p:transition spd="slow" p14:dur="2000" advTm="9087"/>
    </mc:Choice>
    <mc:Fallback xmlns="">
      <p:transition spd="slow" advTm="908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How can we performed it ?</a:t>
            </a:r>
            <a:endParaRPr lang="en-GB" dirty="0"/>
          </a:p>
        </p:txBody>
      </p:sp>
      <p:sp>
        <p:nvSpPr>
          <p:cNvPr id="3" name="Content Placeholder 2"/>
          <p:cNvSpPr>
            <a:spLocks noGrp="1"/>
          </p:cNvSpPr>
          <p:nvPr>
            <p:ph sz="quarter" idx="1"/>
          </p:nvPr>
        </p:nvSpPr>
        <p:spPr/>
        <p:txBody>
          <a:bodyPr>
            <a:normAutofit/>
          </a:bodyPr>
          <a:lstStyle/>
          <a:p>
            <a:r>
              <a:rPr lang="en-GB" dirty="0" smtClean="0"/>
              <a:t>If you’re pregnant or believe you could be pregnant, tell your doctor. The test may be unsafe for your baby. You should also tell your doctor about any medical conditions you have. If you have diabetes, you’ll get special instructions for test preparation because fasting beforehand could affect your blood sugar levels.</a:t>
            </a:r>
          </a:p>
          <a:p>
            <a:endParaRPr lang="en-GB" dirty="0"/>
          </a:p>
        </p:txBody>
      </p:sp>
    </p:spTree>
    <p:extLst>
      <p:ext uri="{BB962C8B-B14F-4D97-AF65-F5344CB8AC3E}">
        <p14:creationId xmlns:p14="http://schemas.microsoft.com/office/powerpoint/2010/main" val="1495305917"/>
      </p:ext>
    </p:extLst>
  </p:cSld>
  <p:clrMapOvr>
    <a:masterClrMapping/>
  </p:clrMapOvr>
  <mc:AlternateContent xmlns:mc="http://schemas.openxmlformats.org/markup-compatibility/2006" xmlns:p14="http://schemas.microsoft.com/office/powerpoint/2010/main">
    <mc:Choice Requires="p14">
      <p:transition spd="slow" p14:dur="2000" advTm="24712"/>
    </mc:Choice>
    <mc:Fallback xmlns="">
      <p:transition spd="slow" advTm="2471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performed it ?</a:t>
            </a:r>
            <a:endParaRPr lang="en-GB" dirty="0"/>
          </a:p>
        </p:txBody>
      </p:sp>
      <p:sp>
        <p:nvSpPr>
          <p:cNvPr id="3" name="Content Placeholder 2"/>
          <p:cNvSpPr>
            <a:spLocks noGrp="1"/>
          </p:cNvSpPr>
          <p:nvPr>
            <p:ph sz="quarter" idx="1"/>
          </p:nvPr>
        </p:nvSpPr>
        <p:spPr/>
        <p:txBody>
          <a:bodyPr>
            <a:normAutofit/>
          </a:bodyPr>
          <a:lstStyle/>
          <a:p>
            <a:r>
              <a:rPr lang="en-GB" dirty="0" smtClean="0">
                <a:effectLst/>
              </a:rPr>
              <a:t>Before the scan, you’ll get tracers through a vein in your arm, through a solution you drink, or in a gas you inhale. Your body needs time to absorb the tracers, so you’ll wait about an hour before the scan begins.</a:t>
            </a:r>
          </a:p>
          <a:p>
            <a:r>
              <a:rPr lang="en-GB" sz="2800" dirty="0" smtClean="0">
                <a:effectLst/>
              </a:rPr>
              <a:t>Next, </a:t>
            </a:r>
            <a:r>
              <a:rPr lang="en-GB" dirty="0" smtClean="0">
                <a:effectLst/>
              </a:rPr>
              <a:t>you’ll undergo the scan. This involves lying on a narrow table attached to a PET machine, which looks like a giant letter “O.” The table glides slowly into the machine so that the scan can be conducted.</a:t>
            </a:r>
          </a:p>
          <a:p>
            <a:pPr marL="0" indent="0">
              <a:buNone/>
            </a:pPr>
            <a:endParaRPr lang="en-GB" sz="2800" dirty="0" smtClean="0">
              <a:effectLst/>
            </a:endParaRPr>
          </a:p>
        </p:txBody>
      </p:sp>
    </p:spTree>
    <p:extLst>
      <p:ext uri="{BB962C8B-B14F-4D97-AF65-F5344CB8AC3E}">
        <p14:creationId xmlns:p14="http://schemas.microsoft.com/office/powerpoint/2010/main" val="3713903721"/>
      </p:ext>
    </p:extLst>
  </p:cSld>
  <p:clrMapOvr>
    <a:masterClrMapping/>
  </p:clrMapOvr>
  <mc:AlternateContent xmlns:mc="http://schemas.openxmlformats.org/markup-compatibility/2006" xmlns:p14="http://schemas.microsoft.com/office/powerpoint/2010/main">
    <mc:Choice Requires="p14">
      <p:transition spd="slow" p14:dur="2000" advTm="24060"/>
    </mc:Choice>
    <mc:Fallback xmlns="">
      <p:transition spd="slow" advTm="2406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1885</TotalTime>
  <Words>814</Words>
  <Application>Microsoft Office PowerPoint</Application>
  <PresentationFormat>On-screen Show (4:3)</PresentationFormat>
  <Paragraphs>91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Nuclear Medicine</vt:lpstr>
      <vt:lpstr>Positron Emission Tomography </vt:lpstr>
      <vt:lpstr>PET scan is a functional imaging technique that is used to observe metabolic processes in the body.</vt:lpstr>
      <vt:lpstr>PET principle</vt:lpstr>
      <vt:lpstr>Fludeoxyglucose(FDG) an analogue of glucose</vt:lpstr>
      <vt:lpstr>PET principle</vt:lpstr>
      <vt:lpstr> </vt:lpstr>
      <vt:lpstr>How can we performed it ?</vt:lpstr>
      <vt:lpstr>How can we performed it ?</vt:lpstr>
      <vt:lpstr>How can we performed it ?</vt:lpstr>
      <vt:lpstr>Performance of PET scan </vt:lpstr>
      <vt:lpstr>Benefits </vt:lpstr>
      <vt:lpstr>Risks </vt:lpstr>
      <vt:lpstr>Fluorine isotope                                    (most common use isotope )</vt:lpstr>
      <vt:lpstr>Common isotops used in PET scan </vt:lpstr>
      <vt:lpstr>Difference between PET and CT scan </vt:lpstr>
      <vt:lpstr>Difference </vt:lpstr>
      <vt:lpstr>PET\CT scan image </vt:lpstr>
      <vt:lpstr>Images of human lungs obtained from a γ-ray scan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created by :                  maryam muthana</dc:title>
  <dc:creator>maryam</dc:creator>
  <cp:lastModifiedBy>DELL</cp:lastModifiedBy>
  <cp:revision>80</cp:revision>
  <dcterms:created xsi:type="dcterms:W3CDTF">2016-10-27T15:27:48Z</dcterms:created>
  <dcterms:modified xsi:type="dcterms:W3CDTF">2018-12-26T16:22:18Z</dcterms:modified>
</cp:coreProperties>
</file>